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1581" r:id="rId2"/>
    <p:sldId id="1613" r:id="rId3"/>
    <p:sldId id="1616" r:id="rId4"/>
    <p:sldId id="1617" r:id="rId5"/>
    <p:sldId id="1618" r:id="rId6"/>
    <p:sldId id="1619" r:id="rId7"/>
    <p:sldId id="1620" r:id="rId8"/>
    <p:sldId id="1621" r:id="rId9"/>
    <p:sldId id="1614" r:id="rId10"/>
    <p:sldId id="1583" r:id="rId11"/>
    <p:sldId id="1585" r:id="rId12"/>
    <p:sldId id="1567" r:id="rId13"/>
    <p:sldId id="1568" r:id="rId14"/>
    <p:sldId id="1561" r:id="rId15"/>
    <p:sldId id="1564" r:id="rId16"/>
    <p:sldId id="1557" r:id="rId17"/>
    <p:sldId id="1514" r:id="rId18"/>
    <p:sldId id="1516" r:id="rId19"/>
    <p:sldId id="1517" r:id="rId20"/>
    <p:sldId id="1527" r:id="rId21"/>
    <p:sldId id="1518" r:id="rId22"/>
    <p:sldId id="1528" r:id="rId23"/>
    <p:sldId id="1519" r:id="rId24"/>
    <p:sldId id="1520" r:id="rId25"/>
    <p:sldId id="1521" r:id="rId26"/>
    <p:sldId id="1522" r:id="rId27"/>
    <p:sldId id="1523" r:id="rId28"/>
    <p:sldId id="1524" r:id="rId29"/>
    <p:sldId id="1525" r:id="rId30"/>
    <p:sldId id="1526" r:id="rId31"/>
    <p:sldId id="1529" r:id="rId32"/>
    <p:sldId id="1530" r:id="rId33"/>
    <p:sldId id="1531" r:id="rId34"/>
    <p:sldId id="1532" r:id="rId35"/>
    <p:sldId id="1560" r:id="rId36"/>
    <p:sldId id="1566" r:id="rId37"/>
    <p:sldId id="1622" r:id="rId38"/>
    <p:sldId id="1588" r:id="rId39"/>
    <p:sldId id="1587" r:id="rId40"/>
    <p:sldId id="1590" r:id="rId41"/>
    <p:sldId id="1592" r:id="rId42"/>
    <p:sldId id="1591" r:id="rId43"/>
    <p:sldId id="1593" r:id="rId44"/>
    <p:sldId id="1594" r:id="rId45"/>
    <p:sldId id="1595" r:id="rId46"/>
    <p:sldId id="1596" r:id="rId47"/>
    <p:sldId id="1597" r:id="rId48"/>
    <p:sldId id="1598" r:id="rId49"/>
    <p:sldId id="1599" r:id="rId50"/>
    <p:sldId id="1600" r:id="rId51"/>
    <p:sldId id="1601" r:id="rId52"/>
    <p:sldId id="1602" r:id="rId53"/>
    <p:sldId id="1603" r:id="rId54"/>
    <p:sldId id="1586" r:id="rId55"/>
    <p:sldId id="1604" r:id="rId56"/>
    <p:sldId id="1605" r:id="rId57"/>
    <p:sldId id="1606" r:id="rId58"/>
    <p:sldId id="1607" r:id="rId59"/>
    <p:sldId id="1608" r:id="rId60"/>
    <p:sldId id="1609" r:id="rId61"/>
    <p:sldId id="1610" r:id="rId62"/>
    <p:sldId id="1611" r:id="rId63"/>
    <p:sldId id="1612" r:id="rId6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37" autoAdjust="0"/>
    <p:restoredTop sz="75202" autoAdjust="0"/>
  </p:normalViewPr>
  <p:slideViewPr>
    <p:cSldViewPr>
      <p:cViewPr varScale="1">
        <p:scale>
          <a:sx n="100" d="100"/>
          <a:sy n="100" d="100"/>
        </p:scale>
        <p:origin x="184" y="2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9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: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Real-Time Data Analytics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(2/2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29,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472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Streams Processing Challenges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Inherent challenges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Latency requirements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Space bounds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System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challenges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Bursty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behavior and load balancing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Out-of-order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delivery and non-determinism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Consistency semantics (at most once, exactly once, at least once)</a:t>
            </a:r>
          </a:p>
        </p:txBody>
      </p:sp>
    </p:spTree>
    <p:extLst>
      <p:ext uri="{BB962C8B-B14F-4D97-AF65-F5344CB8AC3E}">
        <p14:creationId xmlns:p14="http://schemas.microsoft.com/office/powerpoint/2010/main" val="243400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Algorithmic Solutions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247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Throw away data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857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Sampling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638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Accepting some approximations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4019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Hashing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867598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Reservoir Sampling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55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select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elements from a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of size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with uniform probability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906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can be very very large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might not even know what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is! (infinite stream)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02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 Reservoir sampling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31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Store first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the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element thereafter, keep with probability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(randomly discard an existing element)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696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= 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077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first 10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11th element: keep with 10/11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12th element: keep with 10/12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5268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Reservoir Sampling: How does it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= 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81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first 10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11th element: keep with 10/11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General case: at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(k + 1)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element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72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of selecting each item up until now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existing item is discarded: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s/(k+1) × 1/s = 1/(k + 1)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existing item survives: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k/(k + 1)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each item survives 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(k + 1)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round: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(s/k) × k/(k + 1) = s/(k + 1)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276528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If we decide to keep it: sampled uniformly by definition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600" y="307008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robability existing item is discarded: 10/11 × 1/10 = 1/11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2600" y="335577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robability existing item survives: 10/11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81105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Hashing for Three Common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Cardinality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cardinality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unique visitors to this page?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 membership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 member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 this user seen this ad before?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Frequency estimation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times have we observed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queries has this user issued?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88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90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90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90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08517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HyperLogLog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Counter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cardinality estimation of set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size() → number of unique elements in the set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Observation: hash each item and examine the hash code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1/2 of the hash codes will start with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0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1/4 of the hash codes will start with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00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1/8 of the hash codes will start with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000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1/16 of the hash codes will start with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0000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029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 we take advantage of this observation?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495817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  <p:bldP spid="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Filters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keep track of set membership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insert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into the set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contains(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yes if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 a member of the set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bit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vector</a:t>
            </a:r>
          </a:p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hash functions: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</a:t>
            </a:r>
            <a:r>
              <a:rPr lang="en-US" sz="2000" b="0" i="1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 err="1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263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put</a:t>
            </a:r>
          </a:p>
        </p:txBody>
      </p:sp>
    </p:spTree>
    <p:extLst>
      <p:ext uri="{BB962C8B-B14F-4D97-AF65-F5344CB8AC3E}">
        <p14:creationId xmlns:p14="http://schemas.microsoft.com/office/powerpoint/2010/main" val="1340850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put</a:t>
            </a:r>
          </a:p>
        </p:txBody>
      </p:sp>
    </p:spTree>
    <p:extLst>
      <p:ext uri="{BB962C8B-B14F-4D97-AF65-F5344CB8AC3E}">
        <p14:creationId xmlns:p14="http://schemas.microsoft.com/office/powerpoint/2010/main" val="3002052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995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Since last time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Storm/Heron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Gives you pipes, but you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gotta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connect everything up yourself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028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Spark Streaming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09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Gives you RDDs, transformations and windowing </a:t>
            </a: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but no event/processing time distinction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Beam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Gives you transformations and windowing, event/processing time distinction </a:t>
            </a: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but too complex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391635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7" grpId="0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31" name="TextBox 30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YES  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" name="Double Brace 2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69959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16009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44" name="TextBox 43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NO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0" name="Double Brace 39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8673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Filters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Error properties: contains(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positives possible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false negatives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3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Usage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64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Constraints: capacity, error probability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Tunable parameters: size of bit vector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number of hash functions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978839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685800" y="3733800"/>
            <a:ext cx="7010400" cy="2743200"/>
            <a:chOff x="685800" y="3733800"/>
            <a:chExt cx="7010400" cy="2743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1295400" y="4114800"/>
              <a:ext cx="6400800" cy="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143000" y="4343400"/>
              <a:ext cx="0" cy="21336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886200" y="3733800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800" y="516249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k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frequency estimation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1752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increment count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one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returns the frequency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0" y="2971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array of counters</a:t>
            </a:r>
          </a:p>
          <a:p>
            <a:pPr lvl="0" algn="ctr">
              <a:defRPr/>
            </a:pP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hash functions: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</a:t>
            </a:r>
            <a:r>
              <a:rPr lang="en-US" sz="2000" b="0" i="1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 err="1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7809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4" grpId="0"/>
      <p:bldP spid="6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9845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5000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12444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9415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4307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             Spark </a:t>
            </a:r>
            <a:r>
              <a:rPr lang="en-US" sz="3600" b="0" i="1" kern="0" dirty="0" smtClean="0">
                <a:latin typeface="Gill Sans"/>
                <a:cs typeface="Gill Sans"/>
              </a:rPr>
              <a:t>Structured</a:t>
            </a:r>
            <a:r>
              <a:rPr lang="en-US" sz="3600" b="0" kern="0" dirty="0" smtClean="0">
                <a:latin typeface="Gill Sans"/>
                <a:cs typeface="Gill Sans"/>
              </a:rPr>
              <a:t> Streaming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773166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6409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get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50491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71" name="TextBox 70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2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8" name="Double Brace 67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get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77781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get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12877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69" grpId="0"/>
      <p:bldP spid="70" grpId="0"/>
      <p:bldP spid="71" grpId="0"/>
      <p:bldP spid="7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65" name="TextBox 64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1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6" name="Double Brace 65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8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get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882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Error properties: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get(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Reasonable estimation of heavy-hitters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Frequent over-estimation of tail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3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Usage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64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Constraints: number of distinct events, distribution of events, error bounds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Tunable parameters: number of counters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and hash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functions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size of counters</a:t>
            </a:r>
          </a:p>
        </p:txBody>
      </p:sp>
    </p:spTree>
    <p:extLst>
      <p:ext uri="{BB962C8B-B14F-4D97-AF65-F5344CB8AC3E}">
        <p14:creationId xmlns:p14="http://schemas.microsoft.com/office/powerpoint/2010/main" val="3893066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Hashing for Three Common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Cardinality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cardinality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unique visitors to this page?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 membership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 member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 this user seen this ad before?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Frequency estimation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times have we observed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queries has this user issued?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88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90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90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90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28882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</a:p>
        </p:txBody>
      </p:sp>
    </p:spTree>
    <p:extLst>
      <p:ext uri="{BB962C8B-B14F-4D97-AF65-F5344CB8AC3E}">
        <p14:creationId xmlns:p14="http://schemas.microsoft.com/office/powerpoint/2010/main" val="11865107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</a:t>
            </a:r>
            <a:b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30" y="-56255"/>
            <a:ext cx="728870" cy="762000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 bwMode="auto">
          <a:xfrm>
            <a:off x="522880" y="5310706"/>
            <a:ext cx="3352800" cy="1066800"/>
          </a:xfrm>
          <a:prstGeom prst="wedgeEllipseCallout">
            <a:avLst>
              <a:gd name="adj1" fmla="val 52465"/>
              <a:gd name="adj2" fmla="val 4586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My data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is 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day old</a:t>
            </a:r>
            <a:r>
              <a:rPr lang="mr-IN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Callout 22"/>
          <p:cNvSpPr/>
          <p:nvPr/>
        </p:nvSpPr>
        <p:spPr bwMode="auto">
          <a:xfrm>
            <a:off x="5334000" y="5562600"/>
            <a:ext cx="1461837" cy="1066800"/>
          </a:xfrm>
          <a:prstGeom prst="wedgeEllipseCallout">
            <a:avLst>
              <a:gd name="adj1" fmla="val -67036"/>
              <a:gd name="adj2" fmla="val 241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Yay!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834270" y="689908"/>
            <a:ext cx="28956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Kafka,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Heron, Spark Streaming, Spark Structured Streaming, </a:t>
            </a:r>
            <a:r>
              <a:rPr lang="mr-IN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94208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  <p:bldP spid="2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(Cake)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about our cake?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549132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8534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Step 1: 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 RDDs to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DataFrames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371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Step 2: From bounded to unbounded tables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14600"/>
            <a:ext cx="7467600" cy="4017893"/>
          </a:xfrm>
          <a:prstGeom prst="rect">
            <a:avLst/>
          </a:prstGeom>
        </p:spPr>
      </p:pic>
      <p:sp>
        <p:nvSpPr>
          <p:cNvPr id="12" name="TextBox 11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Spark Structured Streaming Documentation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65509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1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merging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r>
                <a:rPr lang="en-US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 </a:t>
              </a: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7" name="Group 66"/>
          <p:cNvGrpSpPr/>
          <p:nvPr/>
        </p:nvGrpSpPr>
        <p:grpSpPr>
          <a:xfrm>
            <a:off x="1507486" y="3952224"/>
            <a:ext cx="4967033" cy="753377"/>
            <a:chOff x="1507486" y="3952224"/>
            <a:chExt cx="4967033" cy="753377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047912" y="3952224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507486" y="395222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  <a:endParaRPr kumimoji="0" lang="en-US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 bwMode="auto">
            <a:xfrm>
              <a:off x="3066994" y="395222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Arrow Connector 60"/>
            <p:cNvCxnSpPr>
              <a:cxnSpLocks noChangeShapeType="1"/>
              <a:stCxn id="56" idx="3"/>
              <a:endCxn id="59" idx="1"/>
            </p:cNvCxnSpPr>
            <p:nvPr/>
          </p:nvCxnSpPr>
          <p:spPr bwMode="auto">
            <a:xfrm>
              <a:off x="2487385" y="432891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Straight Arrow Connector 61"/>
            <p:cNvCxnSpPr>
              <a:cxnSpLocks noChangeShapeType="1"/>
              <a:stCxn id="59" idx="3"/>
              <a:endCxn id="63" idx="1"/>
            </p:cNvCxnSpPr>
            <p:nvPr/>
          </p:nvCxnSpPr>
          <p:spPr bwMode="auto">
            <a:xfrm>
              <a:off x="4512223" y="4328913"/>
              <a:ext cx="53568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793577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4" grpId="0"/>
      <p:bldP spid="45" grpId="0"/>
      <p:bldP spid="4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047912" y="1947295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Online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r>
              <a:rPr lang="en-US" b="0" kern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07487" y="1947295"/>
            <a:ext cx="979899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Kafka</a:t>
            </a:r>
            <a:endParaRPr kumimoji="0" lang="en-US" b="0" i="0" u="none" strike="noStrike" kern="0" cap="none" spc="0" normalizeH="0" baseline="-25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66995" y="194729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Storm topology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487386" y="2323983"/>
            <a:ext cx="579609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22814" y="4801137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1986832" y="4849421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84292" y="4849421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91263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1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378785" y="4801137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551402" y="4801137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15456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1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93551" y="4849421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6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read</a:t>
              </a:r>
              <a:endPara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667448" y="5483423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5986" y="4800600"/>
            <a:ext cx="6062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ingest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000448" y="5213090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873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  <a:endParaRPr lang="en-US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341795" y="4801137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4948198" y="4801137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587848" y="4802447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12224" y="2323983"/>
            <a:ext cx="535688" cy="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24448" y="1995101"/>
            <a:ext cx="5064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read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4493" y="1995101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665920" y="390687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65920" y="243840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 library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066995" y="395222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Hadoop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job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047912" y="3952224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Batch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27593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4572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(I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hate </a:t>
            </a: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this.)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4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l-GR" sz="24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λ</a:t>
            </a:r>
            <a:r>
              <a:rPr lang="en-US" sz="24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endParaRPr lang="en-US" sz="24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9334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047912" y="1947295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Online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r>
              <a:rPr lang="en-US" b="0" kern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1507487" y="1947295"/>
            <a:ext cx="979899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Kafka</a:t>
            </a:r>
            <a:endParaRPr kumimoji="0" lang="en-US" b="0" i="0" u="none" strike="noStrike" kern="0" cap="none" spc="0" normalizeH="0" baseline="-25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66995" y="194729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Storm topology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487386" y="2323983"/>
            <a:ext cx="579609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22814" y="4801137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1986832" y="4849421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84292" y="4849421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91263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1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378785" y="4801137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551402" y="4801137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15456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1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93551" y="4849421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6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read</a:t>
              </a:r>
              <a:endPara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667448" y="5483423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5986" y="4800600"/>
            <a:ext cx="6062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ingest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000448" y="5213090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873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  <a:endParaRPr lang="en-US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341795" y="4801137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4948198" y="4801137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587848" y="4802447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12224" y="2323983"/>
            <a:ext cx="535688" cy="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24448" y="1995101"/>
            <a:ext cx="5064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read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4493" y="1995101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665920" y="390687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65920" y="243840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 library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066995" y="395222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Hadoop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job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047912" y="3952224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Batch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 rot="293134">
            <a:off x="2105209" y="2946309"/>
            <a:ext cx="3488567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0" dirty="0" smtClean="0">
                <a:solidFill>
                  <a:srgbClr val="FF0000"/>
                </a:solidFill>
                <a:latin typeface="Gill Sans"/>
                <a:cs typeface="Gill Sans"/>
              </a:rPr>
              <a:t>This is nuts!</a:t>
            </a:r>
            <a:endParaRPr lang="en-US" sz="4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 rot="20566054">
            <a:off x="5896026" y="4970605"/>
            <a:ext cx="3488567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0" smtClean="0">
                <a:solidFill>
                  <a:srgbClr val="FF0000"/>
                </a:solidFill>
                <a:latin typeface="Gill Sans"/>
                <a:cs typeface="Gill Sans"/>
              </a:rPr>
              <a:t>Can we do better?</a:t>
            </a:r>
            <a:endParaRPr lang="en-US" sz="4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33978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28600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 domain-specific language (in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designed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to integrate batch and online MapReduce computations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summingbir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74" y="152400"/>
            <a:ext cx="3248526" cy="2057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3770293"/>
            <a:ext cx="9144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Algebraic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structures provide the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basis for </a:t>
            </a:r>
            <a:b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seamless integration of batch 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and online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processing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624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Probabilistic data structures as monoids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80060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Idea 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#2: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For many tasks, close enough is good enough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197024"/>
            <a:ext cx="91440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Boykin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Ritchie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O’Connell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, and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Lin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.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Summingbird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: A Framework for Integrating </a:t>
            </a:r>
            <a:endParaRPr lang="en-US" b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ctr"/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Batch 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and Online MapReduce Computations.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PVLDB 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7(13):1441-1451, 2014.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         </a:t>
            </a: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Summingbird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09606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217003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“map”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78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[T, U](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T =&gt; List[U]): List[U]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059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is-IS" sz="1800" b="0" dirty="0">
                <a:solidFill>
                  <a:schemeClr val="bg1"/>
                </a:solidFill>
                <a:latin typeface="Andale Mono"/>
                <a:cs typeface="Andale Mono"/>
              </a:rPr>
              <a:t>map[T, U](fn: T =&gt; U): List[U]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440668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filter[T](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T =&gt; Boolean): List[T]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187554"/>
            <a:ext cx="914400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“reduce”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Batch and Online MapReduce </a:t>
            </a:r>
          </a:p>
        </p:txBody>
      </p:sp>
    </p:spTree>
    <p:extLst>
      <p:ext uri="{BB962C8B-B14F-4D97-AF65-F5344CB8AC3E}">
        <p14:creationId xmlns:p14="http://schemas.microsoft.com/office/powerpoint/2010/main" val="295014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  <p:bldP spid="7" grpId="0"/>
      <p:bldP spid="9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838200" y="1706940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,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447800" y="213360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65093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Algebraic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structures provide the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basis for 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seamless integration of batch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and online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processing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362200" y="2600980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8200" y="3307140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9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38200" y="4450140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9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9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47800" y="374398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i="1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47800" y="4886980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Simplest example:  integers with + (addition)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21166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5" grpId="0"/>
      <p:bldP spid="16" grpId="0"/>
      <p:bldP spid="17" grpId="0"/>
      <p:bldP spid="18" grpId="0"/>
      <p:bldP spid="19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85800" y="404878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 a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b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d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e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f 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483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can put the parentheses anywhere!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4048780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Batch = Hadoop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400" y="4942820"/>
            <a:ext cx="2362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Mini-batches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67400" y="448562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Online = Storm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86580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Summingbird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values must be at least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semigroups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(most are commutative monoids in practice)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5800" y="448562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((((( a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b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d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e 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f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" y="4953000"/>
            <a:ext cx="533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((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b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( d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e </a:t>
            </a:r>
            <a:r>
              <a:rPr lang="en-US" sz="2400" b="0" dirty="0">
                <a:solidFill>
                  <a:schemeClr val="bg1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f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65093"/>
            <a:ext cx="91440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Idea #1: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Algebraic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structures provide the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basis for 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seamless integration of batch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and online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processing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Power of associativity =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 rot="21195999">
            <a:off x="1302661" y="5791516"/>
            <a:ext cx="6788599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Results are exactly the same!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369850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1" grpId="0"/>
      <p:bldP spid="12" grpId="0"/>
      <p:bldP spid="16" grpId="0"/>
      <p:bldP spid="17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533400"/>
            <a:ext cx="57150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String],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sentence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toWords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(sentence).map(_ -&gt; 1L)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2893873"/>
            <a:ext cx="73914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Scalding.run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[Scalding](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Scalding.source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[Tweet]("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source_data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Scalding.store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Long]("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count_out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33400" y="5029200"/>
            <a:ext cx="57150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Storm.run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[Storm](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new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TweetSpout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new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MemcacheStore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600" y="8638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Summingbird</a:t>
            </a:r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 Word Count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243667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Run on Scalding (Cascading/Hadoop)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" y="457027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Run on Storm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43600" y="361890"/>
            <a:ext cx="2667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where data comes from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24600" y="685800"/>
            <a:ext cx="2514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where data goes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58000" y="1219200"/>
            <a:ext cx="1066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“map”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629400" y="1828800"/>
            <a:ext cx="1219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“reduce”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/>
          <p:nvPr/>
        </p:nvCxnSpPr>
        <p:spPr bwMode="auto">
          <a:xfrm flipH="1">
            <a:off x="4876800" y="685800"/>
            <a:ext cx="10668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 bwMode="auto">
          <a:xfrm flipH="1">
            <a:off x="4953000" y="914400"/>
            <a:ext cx="1371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 bwMode="auto">
          <a:xfrm flipH="1">
            <a:off x="5486400" y="1447800"/>
            <a:ext cx="13716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3" idx="1"/>
          </p:cNvCxnSpPr>
          <p:nvPr/>
        </p:nvCxnSpPr>
        <p:spPr bwMode="auto">
          <a:xfrm flipH="1">
            <a:off x="3505200" y="2028855"/>
            <a:ext cx="3124200" cy="104745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248400" y="2876490"/>
            <a:ext cx="20574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read from HDFS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/>
          <p:nvPr/>
        </p:nvCxnSpPr>
        <p:spPr bwMode="auto">
          <a:xfrm flipH="1">
            <a:off x="5791200" y="3200400"/>
            <a:ext cx="4572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010400" y="4171890"/>
            <a:ext cx="1828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write to HDFS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>
            <a:stCxn id="25" idx="1"/>
          </p:cNvCxnSpPr>
          <p:nvPr/>
        </p:nvCxnSpPr>
        <p:spPr bwMode="auto">
          <a:xfrm flipH="1" flipV="1">
            <a:off x="6019800" y="4114801"/>
            <a:ext cx="990600" cy="2571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3962400" y="5029200"/>
            <a:ext cx="29718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read from message queue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3505200" y="5353110"/>
            <a:ext cx="457200" cy="304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477000" y="6229289"/>
            <a:ext cx="2133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write to KV store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3" name="Straight Arrow Connector 32"/>
          <p:cNvCxnSpPr>
            <a:stCxn id="32" idx="1"/>
          </p:cNvCxnSpPr>
          <p:nvPr/>
        </p:nvCxnSpPr>
        <p:spPr bwMode="auto">
          <a:xfrm flipH="1" flipV="1">
            <a:off x="5486400" y="6172200"/>
            <a:ext cx="990600" cy="257144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54395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23" grpId="0"/>
      <p:bldP spid="25" grpId="0"/>
      <p:bldP spid="30" grpId="0"/>
      <p:bldP spid="3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371600" y="3838640"/>
            <a:ext cx="2743200" cy="2409760"/>
            <a:chOff x="1314450" y="476251"/>
            <a:chExt cx="2743200" cy="2409760"/>
          </a:xfrm>
        </p:grpSpPr>
        <p:cxnSp>
          <p:nvCxnSpPr>
            <p:cNvPr id="2" name="Straight Arrow Connector 20"/>
            <p:cNvCxnSpPr>
              <a:cxnSpLocks noChangeShapeType="1"/>
              <a:stCxn id="11" idx="2"/>
              <a:endCxn id="8" idx="0"/>
            </p:cNvCxnSpPr>
            <p:nvPr/>
          </p:nvCxnSpPr>
          <p:spPr bwMode="auto">
            <a:xfrm>
              <a:off x="1771650" y="781051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" name="Straight Arrow Connector 22"/>
            <p:cNvCxnSpPr>
              <a:cxnSpLocks noChangeShapeType="1"/>
              <a:stCxn id="12" idx="2"/>
              <a:endCxn id="9" idx="0"/>
            </p:cNvCxnSpPr>
            <p:nvPr/>
          </p:nvCxnSpPr>
          <p:spPr bwMode="auto">
            <a:xfrm>
              <a:off x="2686050" y="781051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4" name="Straight Arrow Connector 28"/>
            <p:cNvCxnSpPr>
              <a:cxnSpLocks noChangeShapeType="1"/>
              <a:stCxn id="13" idx="2"/>
              <a:endCxn id="10" idx="0"/>
            </p:cNvCxnSpPr>
            <p:nvPr/>
          </p:nvCxnSpPr>
          <p:spPr bwMode="auto">
            <a:xfrm>
              <a:off x="3600450" y="781051"/>
              <a:ext cx="0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5" name="Straight Arrow Connector 4"/>
            <p:cNvCxnSpPr>
              <a:cxnSpLocks noChangeShapeType="1"/>
              <a:stCxn id="8" idx="2"/>
            </p:cNvCxnSpPr>
            <p:nvPr/>
          </p:nvCxnSpPr>
          <p:spPr bwMode="auto">
            <a:xfrm>
              <a:off x="1773411" y="1377951"/>
              <a:ext cx="274900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6" name="Straight Arrow Connector 5"/>
            <p:cNvCxnSpPr>
              <a:cxnSpLocks noChangeShapeType="1"/>
              <a:stCxn id="9" idx="2"/>
              <a:endCxn id="18" idx="0"/>
            </p:cNvCxnSpPr>
            <p:nvPr/>
          </p:nvCxnSpPr>
          <p:spPr bwMode="auto">
            <a:xfrm flipH="1">
              <a:off x="2232372" y="1377951"/>
              <a:ext cx="455439" cy="593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7" name="Straight Arrow Connector 6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3345574" y="1377951"/>
              <a:ext cx="254876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8" name="Rounded Rectangle 7"/>
            <p:cNvSpPr/>
            <p:nvPr/>
          </p:nvSpPr>
          <p:spPr bwMode="auto">
            <a:xfrm>
              <a:off x="1392411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2306811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0" name="Rounded Rectangle 9"/>
            <p:cNvSpPr/>
            <p:nvPr/>
          </p:nvSpPr>
          <p:spPr bwMode="auto">
            <a:xfrm>
              <a:off x="3219450" y="1073151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13144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22288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3143250" y="47625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Input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8" idx="2"/>
            </p:cNvCxnSpPr>
            <p:nvPr/>
          </p:nvCxnSpPr>
          <p:spPr bwMode="auto">
            <a:xfrm>
              <a:off x="1773411" y="1377951"/>
              <a:ext cx="1162501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5" name="Straight Arrow Connector 14"/>
            <p:cNvCxnSpPr>
              <a:cxnSpLocks noChangeShapeType="1"/>
              <a:stCxn id="9" idx="2"/>
              <a:endCxn id="19" idx="0"/>
            </p:cNvCxnSpPr>
            <p:nvPr/>
          </p:nvCxnSpPr>
          <p:spPr bwMode="auto">
            <a:xfrm>
              <a:off x="2687811" y="1377951"/>
              <a:ext cx="458961" cy="59391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6" name="Straight Arrow Connector 20"/>
            <p:cNvCxnSpPr>
              <a:cxnSpLocks noChangeShapeType="1"/>
              <a:stCxn id="18" idx="2"/>
              <a:endCxn id="20" idx="0"/>
            </p:cNvCxnSpPr>
            <p:nvPr/>
          </p:nvCxnSpPr>
          <p:spPr bwMode="auto">
            <a:xfrm flipH="1">
              <a:off x="2230611" y="2276662"/>
              <a:ext cx="1761" cy="30454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17" name="Straight Arrow Connector 22"/>
            <p:cNvCxnSpPr>
              <a:cxnSpLocks noChangeShapeType="1"/>
              <a:stCxn id="19" idx="2"/>
              <a:endCxn id="21" idx="0"/>
            </p:cNvCxnSpPr>
            <p:nvPr/>
          </p:nvCxnSpPr>
          <p:spPr bwMode="auto">
            <a:xfrm flipH="1">
              <a:off x="3145011" y="2276662"/>
              <a:ext cx="1761" cy="304549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18" name="Rounded Rectangle 17"/>
            <p:cNvSpPr/>
            <p:nvPr/>
          </p:nvSpPr>
          <p:spPr bwMode="auto">
            <a:xfrm>
              <a:off x="1851372" y="1971862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Reduce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2765772" y="1971862"/>
              <a:ext cx="762000" cy="304800"/>
            </a:xfrm>
            <a:prstGeom prst="roundRect">
              <a:avLst/>
            </a:prstGeom>
            <a:noFill/>
            <a:ln w="9525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Reduce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1773411" y="258121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Output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2687811" y="2581211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Output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22" name="Straight Arrow Connector 21"/>
            <p:cNvCxnSpPr>
              <a:cxnSpLocks noChangeShapeType="1"/>
              <a:stCxn id="10" idx="2"/>
            </p:cNvCxnSpPr>
            <p:nvPr/>
          </p:nvCxnSpPr>
          <p:spPr bwMode="auto">
            <a:xfrm flipH="1">
              <a:off x="2430662" y="1377951"/>
              <a:ext cx="1169788" cy="58334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</p:grpSp>
      <p:grpSp>
        <p:nvGrpSpPr>
          <p:cNvPr id="47" name="Group 46"/>
          <p:cNvGrpSpPr/>
          <p:nvPr/>
        </p:nvGrpSpPr>
        <p:grpSpPr>
          <a:xfrm>
            <a:off x="5144919" y="3839181"/>
            <a:ext cx="2551281" cy="2396606"/>
            <a:chOff x="5222943" y="476792"/>
            <a:chExt cx="2551281" cy="2396606"/>
          </a:xfrm>
        </p:grpSpPr>
        <p:cxnSp>
          <p:nvCxnSpPr>
            <p:cNvPr id="24" name="Straight Arrow Connector 20"/>
            <p:cNvCxnSpPr>
              <a:cxnSpLocks noChangeShapeType="1"/>
              <a:stCxn id="30" idx="2"/>
              <a:endCxn id="38" idx="7"/>
            </p:cNvCxnSpPr>
            <p:nvPr/>
          </p:nvCxnSpPr>
          <p:spPr bwMode="auto">
            <a:xfrm flipH="1">
              <a:off x="5492127" y="781592"/>
              <a:ext cx="801140" cy="36698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5" name="Straight Arrow Connector 22"/>
            <p:cNvCxnSpPr>
              <a:cxnSpLocks noChangeShapeType="1"/>
              <a:stCxn id="30" idx="2"/>
            </p:cNvCxnSpPr>
            <p:nvPr/>
          </p:nvCxnSpPr>
          <p:spPr bwMode="auto">
            <a:xfrm>
              <a:off x="6293267" y="781592"/>
              <a:ext cx="1761" cy="29210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6" name="Straight Arrow Connector 28"/>
            <p:cNvCxnSpPr>
              <a:cxnSpLocks noChangeShapeType="1"/>
              <a:stCxn id="30" idx="2"/>
              <a:endCxn id="39" idx="1"/>
            </p:cNvCxnSpPr>
            <p:nvPr/>
          </p:nvCxnSpPr>
          <p:spPr bwMode="auto">
            <a:xfrm>
              <a:off x="6293267" y="781592"/>
              <a:ext cx="802900" cy="33828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7" name="Straight Arrow Connector 26"/>
            <p:cNvCxnSpPr>
              <a:cxnSpLocks noChangeShapeType="1"/>
              <a:stCxn id="38" idx="4"/>
              <a:endCxn id="41" idx="1"/>
            </p:cNvCxnSpPr>
            <p:nvPr/>
          </p:nvCxnSpPr>
          <p:spPr bwMode="auto">
            <a:xfrm>
              <a:off x="5380628" y="1417756"/>
              <a:ext cx="343939" cy="58972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8" name="Straight Arrow Connector 27"/>
            <p:cNvCxnSpPr>
              <a:cxnSpLocks noChangeShapeType="1"/>
              <a:stCxn id="36" idx="3"/>
            </p:cNvCxnSpPr>
            <p:nvPr/>
          </p:nvCxnSpPr>
          <p:spPr bwMode="auto">
            <a:xfrm flipH="1">
              <a:off x="5839590" y="1342876"/>
              <a:ext cx="343938" cy="62952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29" name="Straight Arrow Connector 28"/>
            <p:cNvCxnSpPr>
              <a:cxnSpLocks noChangeShapeType="1"/>
              <a:stCxn id="39" idx="4"/>
              <a:endCxn id="40" idx="7"/>
            </p:cNvCxnSpPr>
            <p:nvPr/>
          </p:nvCxnSpPr>
          <p:spPr bwMode="auto">
            <a:xfrm flipH="1">
              <a:off x="6861966" y="1389061"/>
              <a:ext cx="345701" cy="6403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0" name="Rectangle 29"/>
            <p:cNvSpPr/>
            <p:nvPr/>
          </p:nvSpPr>
          <p:spPr bwMode="auto">
            <a:xfrm>
              <a:off x="5836067" y="476792"/>
              <a:ext cx="914400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Spout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cxnSp>
          <p:nvCxnSpPr>
            <p:cNvPr id="31" name="Straight Arrow Connector 30"/>
            <p:cNvCxnSpPr>
              <a:cxnSpLocks noChangeShapeType="1"/>
              <a:stCxn id="38" idx="5"/>
              <a:endCxn id="40" idx="1"/>
            </p:cNvCxnSpPr>
            <p:nvPr/>
          </p:nvCxnSpPr>
          <p:spPr bwMode="auto">
            <a:xfrm>
              <a:off x="5492127" y="1371571"/>
              <a:ext cx="1146840" cy="65785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" name="Straight Arrow Connector 31"/>
            <p:cNvCxnSpPr>
              <a:cxnSpLocks noChangeShapeType="1"/>
              <a:stCxn id="36" idx="5"/>
              <a:endCxn id="40" idx="0"/>
            </p:cNvCxnSpPr>
            <p:nvPr/>
          </p:nvCxnSpPr>
          <p:spPr bwMode="auto">
            <a:xfrm>
              <a:off x="6406527" y="1342876"/>
              <a:ext cx="343940" cy="640363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3" name="Straight Arrow Connector 20"/>
            <p:cNvCxnSpPr>
              <a:cxnSpLocks noChangeShapeType="1"/>
              <a:stCxn id="41" idx="4"/>
            </p:cNvCxnSpPr>
            <p:nvPr/>
          </p:nvCxnSpPr>
          <p:spPr bwMode="auto">
            <a:xfrm>
              <a:off x="5836067" y="2276662"/>
              <a:ext cx="1762" cy="30509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4" name="Straight Arrow Connector 22"/>
            <p:cNvCxnSpPr>
              <a:cxnSpLocks noChangeShapeType="1"/>
              <a:stCxn id="40" idx="4"/>
            </p:cNvCxnSpPr>
            <p:nvPr/>
          </p:nvCxnSpPr>
          <p:spPr bwMode="auto">
            <a:xfrm>
              <a:off x="6750467" y="2298608"/>
              <a:ext cx="1762" cy="28314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5" name="Straight Arrow Connector 34"/>
            <p:cNvCxnSpPr>
              <a:cxnSpLocks noChangeShapeType="1"/>
              <a:stCxn id="39" idx="3"/>
              <a:endCxn id="41" idx="7"/>
            </p:cNvCxnSpPr>
            <p:nvPr/>
          </p:nvCxnSpPr>
          <p:spPr bwMode="auto">
            <a:xfrm flipH="1">
              <a:off x="5947566" y="1342876"/>
              <a:ext cx="1148601" cy="66460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36" name="Oval 35"/>
            <p:cNvSpPr/>
            <p:nvPr/>
          </p:nvSpPr>
          <p:spPr>
            <a:xfrm>
              <a:off x="6137343" y="1073692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492127" y="1107607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222943" y="1102387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7049982" y="1073692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6592782" y="1983239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5678382" y="1961293"/>
              <a:ext cx="315369" cy="31536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0">
                <a:solidFill>
                  <a:schemeClr val="bg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5615023" y="2568598"/>
              <a:ext cx="1434959" cy="304800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ＭＳ Ｐゴシック"/>
                  <a:cs typeface="Arial"/>
                </a:rPr>
                <a:t>memcached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ＭＳ Ｐゴシック"/>
                <a:cs typeface="Arial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424431" y="1107607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324386" y="1110010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947283" y="1997611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847238" y="2000014"/>
              <a:ext cx="44983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  <a:latin typeface="Arial"/>
                  <a:cs typeface="Arial"/>
                </a:rPr>
                <a:t>Bolt</a:t>
              </a:r>
              <a:endParaRPr lang="en-US" sz="1200" b="0" dirty="0">
                <a:solidFill>
                  <a:schemeClr val="bg1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48" name="Picture 47" descr="summingbird-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9474" y="381000"/>
            <a:ext cx="3248526" cy="2057400"/>
          </a:xfrm>
          <a:prstGeom prst="rect">
            <a:avLst/>
          </a:prstGeom>
        </p:spPr>
      </p:pic>
      <p:sp>
        <p:nvSpPr>
          <p:cNvPr id="49" name="Right Arrow 48"/>
          <p:cNvSpPr/>
          <p:nvPr/>
        </p:nvSpPr>
        <p:spPr bwMode="auto">
          <a:xfrm rot="7101217">
            <a:off x="3143222" y="2716893"/>
            <a:ext cx="914400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Right Arrow 49"/>
          <p:cNvSpPr/>
          <p:nvPr/>
        </p:nvSpPr>
        <p:spPr bwMode="auto">
          <a:xfrm rot="14498783" flipH="1">
            <a:off x="5048223" y="2716893"/>
            <a:ext cx="914400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32214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9473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Spark Structured Streaming Documentation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6511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addition, multiplication, max, min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65682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moments (mean, variance, etc.)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sets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hashmaps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with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values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69050">
            <a:off x="0" y="5423478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More interesting monoids?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tuples of monoids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“Boring” monoids</a:t>
            </a:r>
          </a:p>
        </p:txBody>
      </p:sp>
    </p:spTree>
    <p:extLst>
      <p:ext uri="{BB962C8B-B14F-4D97-AF65-F5344CB8AC3E}">
        <p14:creationId xmlns:p14="http://schemas.microsoft.com/office/powerpoint/2010/main" val="18664341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Idea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#2: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For many tasks, close enough is good enough!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4485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Bloom filters (set membership)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9057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HyperLogLog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counters (cardinality estimation)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362980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Count-min sketches (event counts)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“Interesting” monoids</a:t>
            </a:r>
          </a:p>
        </p:txBody>
      </p:sp>
    </p:spTree>
    <p:extLst>
      <p:ext uri="{BB962C8B-B14F-4D97-AF65-F5344CB8AC3E}">
        <p14:creationId xmlns:p14="http://schemas.microsoft.com/office/powerpoint/2010/main" val="8644046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09600" y="288095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Set membership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350073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Set cardinality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9600" y="4110335"/>
            <a:ext cx="2667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Frequency count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33800" y="28809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0" y="34905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733800" y="4110335"/>
            <a:ext cx="1676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562601" y="2880955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1" y="3490555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hyperloglog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counter 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562600" y="4110335"/>
            <a:ext cx="3505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count-min sketches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33800" y="2271355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Exact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2600" y="2271355"/>
            <a:ext cx="2590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Approximate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Cheat Sheet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5763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1903273"/>
            <a:ext cx="7924800" cy="175432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Query],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[Long, 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Map[String, Long]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query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query.getHour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 Map(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query.getQuery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-&gt; 1L))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4397276"/>
            <a:ext cx="8305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def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wordCount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[P &lt;: Platform[P]]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(source: Producer[P, Query],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store: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P#Store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[Long, 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SketchMap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[String, Long]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])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(implicit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countMonoid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: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SketchMapMonoid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[String, Long]) =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source.flatMap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{ query =&gt;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query.getHour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   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countMonoid.create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((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query.getQuery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, 1L)))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   }.</a:t>
            </a:r>
            <a:r>
              <a:rPr lang="en-US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sumByKey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(store)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28600" y="1305580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Exact with </a:t>
            </a:r>
            <a:r>
              <a:rPr lang="en-US" sz="2800" b="0" dirty="0" err="1" smtClean="0">
                <a:solidFill>
                  <a:srgbClr val="000090"/>
                </a:solidFill>
                <a:latin typeface="Gill Sans"/>
                <a:cs typeface="Gill Sans"/>
              </a:rPr>
              <a:t>hashmaps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" y="3799583"/>
            <a:ext cx="62484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90"/>
                </a:solidFill>
                <a:latin typeface="Gill Sans"/>
                <a:cs typeface="Gill Sans"/>
              </a:rPr>
              <a:t>Approximate with CMS</a:t>
            </a:r>
            <a:endParaRPr lang="en-US" sz="2800" b="0" dirty="0">
              <a:solidFill>
                <a:srgbClr val="00009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Example: Count 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queries by hour</a:t>
            </a:r>
          </a:p>
        </p:txBody>
      </p:sp>
    </p:spTree>
    <p:extLst>
      <p:ext uri="{BB962C8B-B14F-4D97-AF65-F5344CB8AC3E}">
        <p14:creationId xmlns:p14="http://schemas.microsoft.com/office/powerpoint/2010/main" val="16654468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" name="Rectangle 4"/>
          <p:cNvSpPr/>
          <p:nvPr/>
        </p:nvSpPr>
        <p:spPr bwMode="auto">
          <a:xfrm>
            <a:off x="5047912" y="1947295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Online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r>
              <a:rPr lang="en-US" b="0" kern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066995" y="2856737"/>
            <a:ext cx="1445229" cy="939421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Summingbird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program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507487" y="1947295"/>
            <a:ext cx="979899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Kafka</a:t>
            </a:r>
            <a:endParaRPr kumimoji="0" lang="en-US" b="0" i="0" u="none" strike="noStrike" kern="0" cap="none" spc="0" normalizeH="0" baseline="-2500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3066995" y="194729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Storm topology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17" name="Straight Arrow Connector 16"/>
          <p:cNvCxnSpPr>
            <a:cxnSpLocks noChangeShapeType="1"/>
            <a:stCxn id="13" idx="1"/>
            <a:endCxn id="10" idx="3"/>
          </p:cNvCxnSpPr>
          <p:nvPr/>
        </p:nvCxnSpPr>
        <p:spPr bwMode="auto">
          <a:xfrm flipH="1">
            <a:off x="2487386" y="2323983"/>
            <a:ext cx="579609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grpSp>
        <p:nvGrpSpPr>
          <p:cNvPr id="50" name="Group 49"/>
          <p:cNvGrpSpPr/>
          <p:nvPr/>
        </p:nvGrpSpPr>
        <p:grpSpPr>
          <a:xfrm>
            <a:off x="3922814" y="4801137"/>
            <a:ext cx="628588" cy="1488242"/>
            <a:chOff x="3989166" y="4422506"/>
            <a:chExt cx="628588" cy="1488242"/>
          </a:xfrm>
        </p:grpSpPr>
        <p:sp>
          <p:nvSpPr>
            <p:cNvPr id="11" name="Rectangle 10"/>
            <p:cNvSpPr/>
            <p:nvPr/>
          </p:nvSpPr>
          <p:spPr bwMode="auto">
            <a:xfrm>
              <a:off x="3989166" y="5529381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8" name="Straight Arrow Connector 17"/>
            <p:cNvCxnSpPr>
              <a:cxnSpLocks noChangeShapeType="1"/>
              <a:endCxn id="11" idx="0"/>
            </p:cNvCxnSpPr>
            <p:nvPr/>
          </p:nvCxnSpPr>
          <p:spPr bwMode="auto">
            <a:xfrm>
              <a:off x="4278801" y="4422506"/>
              <a:ext cx="24659" cy="1106875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48" name="Group 47"/>
          <p:cNvGrpSpPr/>
          <p:nvPr/>
        </p:nvGrpSpPr>
        <p:grpSpPr>
          <a:xfrm>
            <a:off x="1986832" y="4849421"/>
            <a:ext cx="1393245" cy="1439315"/>
            <a:chOff x="2053184" y="4470790"/>
            <a:chExt cx="1393245" cy="1439315"/>
          </a:xfrm>
        </p:grpSpPr>
        <p:cxnSp>
          <p:nvCxnSpPr>
            <p:cNvPr id="15" name="Straight Arrow Connector 14"/>
            <p:cNvCxnSpPr>
              <a:cxnSpLocks noChangeShapeType="1"/>
            </p:cNvCxnSpPr>
            <p:nvPr/>
          </p:nvCxnSpPr>
          <p:spPr bwMode="auto">
            <a:xfrm flipV="1">
              <a:off x="2332612" y="4470790"/>
              <a:ext cx="1113817" cy="1056814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1" name="Rectangle 20"/>
            <p:cNvSpPr/>
            <p:nvPr/>
          </p:nvSpPr>
          <p:spPr bwMode="auto">
            <a:xfrm>
              <a:off x="205318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2784292" y="4849421"/>
            <a:ext cx="768621" cy="1439315"/>
            <a:chOff x="2850644" y="4470790"/>
            <a:chExt cx="768621" cy="1439315"/>
          </a:xfrm>
        </p:grpSpPr>
        <p:cxnSp>
          <p:nvCxnSpPr>
            <p:cNvPr id="16" name="Straight Arrow Connector 15"/>
            <p:cNvCxnSpPr>
              <a:cxnSpLocks noChangeShapeType="1"/>
            </p:cNvCxnSpPr>
            <p:nvPr/>
          </p:nvCxnSpPr>
          <p:spPr bwMode="auto">
            <a:xfrm flipV="1">
              <a:off x="3195711" y="4470790"/>
              <a:ext cx="361904" cy="1071412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2" name="Rectangle 21"/>
            <p:cNvSpPr/>
            <p:nvPr/>
          </p:nvSpPr>
          <p:spPr bwMode="auto">
            <a:xfrm>
              <a:off x="2850644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3491263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1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1" name="Group 50"/>
          <p:cNvGrpSpPr/>
          <p:nvPr/>
        </p:nvGrpSpPr>
        <p:grpSpPr>
          <a:xfrm>
            <a:off x="4378785" y="4801137"/>
            <a:ext cx="829416" cy="1488734"/>
            <a:chOff x="4445137" y="4422506"/>
            <a:chExt cx="829416" cy="1488734"/>
          </a:xfrm>
        </p:grpSpPr>
        <p:cxnSp>
          <p:nvCxnSpPr>
            <p:cNvPr id="19" name="Straight Arrow Connector 18"/>
            <p:cNvCxnSpPr>
              <a:cxnSpLocks noChangeShapeType="1"/>
              <a:endCxn id="24" idx="0"/>
            </p:cNvCxnSpPr>
            <p:nvPr/>
          </p:nvCxnSpPr>
          <p:spPr bwMode="auto">
            <a:xfrm>
              <a:off x="4445137" y="4422506"/>
              <a:ext cx="515122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4" name="Rectangle 23"/>
            <p:cNvSpPr/>
            <p:nvPr/>
          </p:nvSpPr>
          <p:spPr bwMode="auto">
            <a:xfrm>
              <a:off x="4645965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2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4551402" y="4801137"/>
            <a:ext cx="1313374" cy="1488734"/>
            <a:chOff x="4617754" y="4422506"/>
            <a:chExt cx="1313374" cy="1488734"/>
          </a:xfrm>
        </p:grpSpPr>
        <p:cxnSp>
          <p:nvCxnSpPr>
            <p:cNvPr id="20" name="Straight Arrow Connector 19"/>
            <p:cNvCxnSpPr>
              <a:cxnSpLocks noChangeShapeType="1"/>
              <a:endCxn id="25" idx="0"/>
            </p:cNvCxnSpPr>
            <p:nvPr/>
          </p:nvCxnSpPr>
          <p:spPr bwMode="auto">
            <a:xfrm>
              <a:off x="4617754" y="4422506"/>
              <a:ext cx="999080" cy="1107367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5" name="Rectangle 24"/>
            <p:cNvSpPr/>
            <p:nvPr/>
          </p:nvSpPr>
          <p:spPr bwMode="auto">
            <a:xfrm>
              <a:off x="5302540" y="5529873"/>
              <a:ext cx="628588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store</a:t>
              </a:r>
              <a:r>
                <a:rPr lang="en-US" sz="1400" b="0" kern="0" baseline="-25000" dirty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3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5815456" y="5903513"/>
            <a:ext cx="389850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lang="en-US" b="1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1193551" y="4849421"/>
            <a:ext cx="2072921" cy="1439315"/>
            <a:chOff x="1259903" y="4470790"/>
            <a:chExt cx="2072921" cy="1439315"/>
          </a:xfrm>
        </p:grpSpPr>
        <p:sp>
          <p:nvSpPr>
            <p:cNvPr id="9" name="Rectangle 8"/>
            <p:cNvSpPr/>
            <p:nvPr/>
          </p:nvSpPr>
          <p:spPr bwMode="auto">
            <a:xfrm>
              <a:off x="1259903" y="5528738"/>
              <a:ext cx="768621" cy="38136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source</a:t>
              </a:r>
              <a:r>
                <a:rPr lang="en-US" sz="1400" b="0" kern="0" baseline="-2500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1</a:t>
              </a:r>
              <a:endParaRPr kumimoji="0" lang="en-US" sz="1400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14" name="Straight Arrow Connector 13"/>
            <p:cNvCxnSpPr>
              <a:cxnSpLocks noChangeShapeType="1"/>
              <a:stCxn id="9" idx="0"/>
            </p:cNvCxnSpPr>
            <p:nvPr/>
          </p:nvCxnSpPr>
          <p:spPr bwMode="auto">
            <a:xfrm flipV="1">
              <a:off x="1644214" y="4470790"/>
              <a:ext cx="1688610" cy="1057948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sp>
          <p:nvSpPr>
            <p:cNvPr id="27" name="TextBox 26"/>
            <p:cNvSpPr txBox="1"/>
            <p:nvPr/>
          </p:nvSpPr>
          <p:spPr>
            <a:xfrm>
              <a:off x="1346438" y="5210896"/>
              <a:ext cx="506485" cy="307777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sz="1400" b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read</a:t>
              </a:r>
              <a:endParaRPr lang="en-US" sz="14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sp>
        <p:nvSpPr>
          <p:cNvPr id="28" name="TextBox 27"/>
          <p:cNvSpPr txBox="1"/>
          <p:nvPr/>
        </p:nvSpPr>
        <p:spPr>
          <a:xfrm>
            <a:off x="3667448" y="5483423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5875986" y="4800600"/>
            <a:ext cx="606256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ingest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1000448" y="5213090"/>
            <a:ext cx="5264775" cy="1294543"/>
            <a:chOff x="1066800" y="4834459"/>
            <a:chExt cx="5264775" cy="1294543"/>
          </a:xfrm>
        </p:grpSpPr>
        <p:sp>
          <p:nvSpPr>
            <p:cNvPr id="30" name="Rectangle 29"/>
            <p:cNvSpPr/>
            <p:nvPr/>
          </p:nvSpPr>
          <p:spPr>
            <a:xfrm>
              <a:off x="1066800" y="4834459"/>
              <a:ext cx="5264775" cy="1294543"/>
            </a:xfrm>
            <a:prstGeom prst="rect">
              <a:avLst/>
            </a:prstGeom>
            <a:noFill/>
            <a:ln w="19050">
              <a:solidFill>
                <a:schemeClr val="bg1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1077566" y="4834460"/>
              <a:ext cx="787395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  <a:endParaRPr lang="en-US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endParaRPr>
            </a:p>
          </p:txBody>
        </p:sp>
      </p:grpSp>
      <p:cxnSp>
        <p:nvCxnSpPr>
          <p:cNvPr id="32" name="Straight Arrow Connector 31"/>
          <p:cNvCxnSpPr>
            <a:cxnSpLocks noChangeShapeType="1"/>
          </p:cNvCxnSpPr>
          <p:nvPr/>
        </p:nvCxnSpPr>
        <p:spPr bwMode="auto">
          <a:xfrm flipV="1">
            <a:off x="4341795" y="4801137"/>
            <a:ext cx="1246053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 flipV="1">
            <a:off x="4948198" y="4801137"/>
            <a:ext cx="762193" cy="106539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flipV="1">
            <a:off x="5587848" y="4802447"/>
            <a:ext cx="276928" cy="106408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7" name="Straight Arrow Connector 36"/>
          <p:cNvCxnSpPr>
            <a:cxnSpLocks noChangeShapeType="1"/>
            <a:stCxn id="13" idx="3"/>
            <a:endCxn id="5" idx="1"/>
          </p:cNvCxnSpPr>
          <p:nvPr/>
        </p:nvCxnSpPr>
        <p:spPr bwMode="auto">
          <a:xfrm>
            <a:off x="4512224" y="2323983"/>
            <a:ext cx="535688" cy="1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38" name="TextBox 37"/>
          <p:cNvSpPr txBox="1"/>
          <p:nvPr/>
        </p:nvSpPr>
        <p:spPr>
          <a:xfrm>
            <a:off x="2524448" y="1995101"/>
            <a:ext cx="50648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read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514493" y="1995101"/>
            <a:ext cx="570990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write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2" name="TextBox 41"/>
          <p:cNvSpPr txBox="1"/>
          <p:nvPr/>
        </p:nvSpPr>
        <p:spPr>
          <a:xfrm>
            <a:off x="6665920" y="390687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665920" y="2438400"/>
            <a:ext cx="605037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query</a:t>
            </a:r>
            <a:endParaRPr lang="en-US" sz="1400" b="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 library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sp>
        <p:nvSpPr>
          <p:cNvPr id="57" name="Rounded Rectangle 56"/>
          <p:cNvSpPr/>
          <p:nvPr/>
        </p:nvSpPr>
        <p:spPr bwMode="auto">
          <a:xfrm>
            <a:off x="3066995" y="3952225"/>
            <a:ext cx="1445229" cy="753376"/>
          </a:xfrm>
          <a:prstGeom prst="round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Hadoop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job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36" name="Down Arrow 35"/>
          <p:cNvSpPr/>
          <p:nvPr/>
        </p:nvSpPr>
        <p:spPr>
          <a:xfrm flipV="1">
            <a:off x="3610848" y="261579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8" name="Down Arrow 57"/>
          <p:cNvSpPr/>
          <p:nvPr/>
        </p:nvSpPr>
        <p:spPr>
          <a:xfrm rot="10800000" flipV="1">
            <a:off x="3610848" y="365760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63" name="Rectangle 62"/>
          <p:cNvSpPr/>
          <p:nvPr/>
        </p:nvSpPr>
        <p:spPr bwMode="auto">
          <a:xfrm>
            <a:off x="5047912" y="3952224"/>
            <a:ext cx="1426607" cy="753377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Batch</a:t>
            </a:r>
            <a:b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</a:b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results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6728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36" grpId="0" animBg="1"/>
      <p:bldP spid="58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TSAR, a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TimeSeries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AggregatoR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ctr">
              <a:defRPr/>
            </a:pP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</a:t>
            </a:r>
            <a:r>
              <a:rPr lang="en-US" sz="1000" b="0" kern="0" dirty="0">
                <a:solidFill>
                  <a:srgbClr val="000000"/>
                </a:solidFill>
              </a:rPr>
              <a:t>https://</a:t>
            </a:r>
            <a:r>
              <a:rPr lang="en-US" sz="1000" b="0" kern="0" dirty="0" err="1">
                <a:solidFill>
                  <a:srgbClr val="000000"/>
                </a:solidFill>
              </a:rPr>
              <a:t>blog.twitter.com</a:t>
            </a:r>
            <a:r>
              <a:rPr lang="en-US" sz="1000" b="0" kern="0" dirty="0">
                <a:solidFill>
                  <a:srgbClr val="000000"/>
                </a:solidFill>
              </a:rPr>
              <a:t>/2014/tsar-a-</a:t>
            </a:r>
            <a:r>
              <a:rPr lang="en-US" sz="1000" b="0" kern="0" dirty="0" err="1">
                <a:solidFill>
                  <a:srgbClr val="000000"/>
                </a:solidFill>
              </a:rPr>
              <a:t>timeseries</a:t>
            </a:r>
            <a:r>
              <a:rPr lang="en-US" sz="1000" b="0" kern="0" dirty="0">
                <a:solidFill>
                  <a:srgbClr val="000000"/>
                </a:solidFill>
              </a:rPr>
              <a:t>-aggregator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340" y="1370489"/>
            <a:ext cx="557532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8708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Arrow Connector 3"/>
          <p:cNvCxnSpPr>
            <a:cxnSpLocks noChangeShapeType="1"/>
          </p:cNvCxnSpPr>
          <p:nvPr/>
        </p:nvCxnSpPr>
        <p:spPr bwMode="auto">
          <a:xfrm>
            <a:off x="1012779" y="3352800"/>
            <a:ext cx="5264774" cy="0"/>
          </a:xfrm>
          <a:prstGeom prst="straightConnector1">
            <a:avLst/>
          </a:prstGeom>
          <a:noFill/>
          <a:ln w="25400">
            <a:solidFill>
              <a:schemeClr val="bg1"/>
            </a:solidFill>
            <a:prstDash val="dash"/>
            <a:round/>
            <a:headEnd type="none"/>
            <a:tailEnd type="non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791990" cy="554816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41" name="Straight Arrow Connector 40"/>
          <p:cNvCxnSpPr>
            <a:cxnSpLocks noChangeShapeType="1"/>
          </p:cNvCxnSpPr>
          <p:nvPr/>
        </p:nvCxnSpPr>
        <p:spPr bwMode="auto">
          <a:xfrm flipV="1">
            <a:off x="6591035" y="3539544"/>
            <a:ext cx="764003" cy="579462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942134" y="3048000"/>
            <a:ext cx="744114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online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942134" y="3393199"/>
            <a:ext cx="69121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batch</a:t>
            </a:r>
            <a:endParaRPr lang="en-US" sz="1400" dirty="0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46" name="Rounded Rectangle 45"/>
          <p:cNvSpPr/>
          <p:nvPr/>
        </p:nvSpPr>
        <p:spPr bwMode="auto">
          <a:xfrm rot="16200000">
            <a:off x="6823847" y="3084404"/>
            <a:ext cx="1565793" cy="503412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merging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r>
                <a:rPr lang="en-US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 </a:t>
              </a: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67" name="Group 66"/>
          <p:cNvGrpSpPr/>
          <p:nvPr/>
        </p:nvGrpSpPr>
        <p:grpSpPr>
          <a:xfrm>
            <a:off x="1507486" y="3952224"/>
            <a:ext cx="4967033" cy="753377"/>
            <a:chOff x="1507486" y="3952224"/>
            <a:chExt cx="4967033" cy="753377"/>
          </a:xfrm>
        </p:grpSpPr>
        <p:sp>
          <p:nvSpPr>
            <p:cNvPr id="63" name="Rectangle 62"/>
            <p:cNvSpPr/>
            <p:nvPr/>
          </p:nvSpPr>
          <p:spPr bwMode="auto">
            <a:xfrm>
              <a:off x="5047912" y="3952224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6" name="Rectangle 55"/>
            <p:cNvSpPr/>
            <p:nvPr/>
          </p:nvSpPr>
          <p:spPr bwMode="auto">
            <a:xfrm>
              <a:off x="1507486" y="395222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HDFS</a:t>
              </a:r>
              <a:endParaRPr kumimoji="0" lang="en-US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59" name="Rounded Rectangle 58"/>
            <p:cNvSpPr/>
            <p:nvPr/>
          </p:nvSpPr>
          <p:spPr bwMode="auto">
            <a:xfrm>
              <a:off x="3066994" y="395222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Batch</a:t>
              </a:r>
              <a:b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61" name="Straight Arrow Connector 60"/>
            <p:cNvCxnSpPr>
              <a:cxnSpLocks noChangeShapeType="1"/>
              <a:stCxn id="56" idx="3"/>
              <a:endCxn id="59" idx="1"/>
            </p:cNvCxnSpPr>
            <p:nvPr/>
          </p:nvCxnSpPr>
          <p:spPr bwMode="auto">
            <a:xfrm>
              <a:off x="2487385" y="432891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2" name="Straight Arrow Connector 61"/>
            <p:cNvCxnSpPr>
              <a:cxnSpLocks noChangeShapeType="1"/>
              <a:stCxn id="59" idx="3"/>
              <a:endCxn id="63" idx="1"/>
            </p:cNvCxnSpPr>
            <p:nvPr/>
          </p:nvCxnSpPr>
          <p:spPr bwMode="auto">
            <a:xfrm>
              <a:off x="4512223" y="4328913"/>
              <a:ext cx="53568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3" name="Rounded Rectangle 22"/>
          <p:cNvSpPr/>
          <p:nvPr/>
        </p:nvSpPr>
        <p:spPr bwMode="auto">
          <a:xfrm>
            <a:off x="3066995" y="2856737"/>
            <a:ext cx="1445229" cy="939421"/>
          </a:xfrm>
          <a:prstGeom prst="round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Summingbird</a:t>
            </a: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0" kern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program</a:t>
            </a:r>
            <a:endParaRPr kumimoji="0" 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4" name="Down Arrow 23"/>
          <p:cNvSpPr/>
          <p:nvPr/>
        </p:nvSpPr>
        <p:spPr>
          <a:xfrm flipV="1">
            <a:off x="3610848" y="261579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5" name="Down Arrow 24"/>
          <p:cNvSpPr/>
          <p:nvPr/>
        </p:nvSpPr>
        <p:spPr>
          <a:xfrm rot="10800000" flipV="1">
            <a:off x="3610848" y="3657600"/>
            <a:ext cx="357523" cy="394540"/>
          </a:xfrm>
          <a:prstGeom prst="downArrow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 rot="21269050">
            <a:off x="0" y="5423478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But this is still too painful...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081032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955230" y="2553212"/>
            <a:ext cx="655370" cy="1565793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3048" y="2553213"/>
            <a:ext cx="1285552" cy="647187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4" name="TextBox 53"/>
          <p:cNvSpPr txBox="1"/>
          <p:nvPr/>
        </p:nvSpPr>
        <p:spPr>
          <a:xfrm>
            <a:off x="0" y="115318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Example: count historical clicks and clicks in real time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Hybrid Online/Batch Processing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r>
                <a:rPr lang="en-US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 </a:t>
              </a: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Online</a:t>
              </a:r>
              <a:b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</a:b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processing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28" name="TextBox 27"/>
          <p:cNvSpPr txBox="1"/>
          <p:nvPr/>
        </p:nvSpPr>
        <p:spPr>
          <a:xfrm rot="21269050">
            <a:off x="1387461" y="3601054"/>
            <a:ext cx="5288219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but how can this work?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5201289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Idea: everything is streaming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0" y="5619690"/>
            <a:ext cx="91440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Batch processing is just streaming through a historic dataset!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78841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7867464" y="1947295"/>
            <a:ext cx="788906" cy="753376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client</a:t>
            </a:r>
          </a:p>
        </p:txBody>
      </p: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6569583" y="2323982"/>
            <a:ext cx="1202817" cy="0"/>
          </a:xfrm>
          <a:prstGeom prst="straightConnector1">
            <a:avLst/>
          </a:prstGeom>
          <a:noFill/>
          <a:ln w="9525">
            <a:solidFill>
              <a:schemeClr val="bg1"/>
            </a:solidFill>
            <a:round/>
            <a:headEnd type="triangle"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sp>
        <p:nvSpPr>
          <p:cNvPr id="5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Everything is Streaming!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1507487" y="1947295"/>
            <a:ext cx="4967032" cy="753377"/>
            <a:chOff x="1507487" y="1947295"/>
            <a:chExt cx="4967032" cy="753377"/>
          </a:xfrm>
        </p:grpSpPr>
        <p:sp>
          <p:nvSpPr>
            <p:cNvPr id="5" name="Rectangle 4"/>
            <p:cNvSpPr/>
            <p:nvPr/>
          </p:nvSpPr>
          <p:spPr bwMode="auto">
            <a:xfrm>
              <a:off x="5047912" y="1947295"/>
              <a:ext cx="1426607" cy="753377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Results</a:t>
              </a:r>
              <a:endParaRPr kumimoji="0" lang="en-US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1507487" y="1947295"/>
              <a:ext cx="979899" cy="753376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Kafka</a:t>
              </a:r>
              <a:endParaRPr kumimoji="0" lang="en-US" b="0" i="0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3066995" y="1947295"/>
              <a:ext cx="1445229" cy="753376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t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Gill Sans" charset="0"/>
                  <a:ea typeface="Gill Sans" charset="0"/>
                  <a:cs typeface="Gill Sans" charset="0"/>
                </a:rPr>
                <a:t>Kafka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0" kern="0" dirty="0" smtClean="0">
                  <a:solidFill>
                    <a:schemeClr val="bg1"/>
                  </a:solidFill>
                  <a:latin typeface="Gill Sans" charset="0"/>
                  <a:ea typeface="Gill Sans" charset="0"/>
                  <a:cs typeface="Gill Sans" charset="0"/>
                </a:rPr>
                <a:t>Streams</a:t>
              </a:r>
              <a:endParaRPr kumimoji="0" 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endParaRPr>
            </a:p>
          </p:txBody>
        </p:sp>
        <p:cxnSp>
          <p:nvCxnSpPr>
            <p:cNvPr id="37" name="Straight Arrow Connector 36"/>
            <p:cNvCxnSpPr>
              <a:cxnSpLocks noChangeShapeType="1"/>
              <a:stCxn id="13" idx="3"/>
              <a:endCxn id="5" idx="1"/>
            </p:cNvCxnSpPr>
            <p:nvPr/>
          </p:nvCxnSpPr>
          <p:spPr bwMode="auto">
            <a:xfrm>
              <a:off x="4512224" y="2323983"/>
              <a:ext cx="535688" cy="1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60" name="Straight Arrow Connector 59"/>
            <p:cNvCxnSpPr>
              <a:cxnSpLocks noChangeShapeType="1"/>
              <a:stCxn id="10" idx="3"/>
              <a:endCxn id="13" idx="1"/>
            </p:cNvCxnSpPr>
            <p:nvPr/>
          </p:nvCxnSpPr>
          <p:spPr bwMode="auto">
            <a:xfrm>
              <a:off x="2487386" y="2323983"/>
              <a:ext cx="579609" cy="0"/>
            </a:xfrm>
            <a:prstGeom prst="straightConnector1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6" name="TextBox 15"/>
          <p:cNvSpPr txBox="1"/>
          <p:nvPr/>
        </p:nvSpPr>
        <p:spPr>
          <a:xfrm>
            <a:off x="533400" y="3736300"/>
            <a:ext cx="8305800" cy="289310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StreamsBuilder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builder = new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StreamsBuilder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KStream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&lt;String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, String&gt;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builder.stream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TextLinesTopic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");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KTable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&lt;String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, Long&gt;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wordCounts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textLines</a:t>
            </a:r>
            <a:endParaRPr lang="en-US" sz="14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flatMapValues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textLine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-&gt;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textLine.toLowerCase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().split("\\W+")))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    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groupBy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((key, word) -&gt; word)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    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count(Materialized.&lt;String,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Long,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KeyValueStore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&lt;Bytes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, byte[]&gt;&gt;as("counts-store"));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wordCounts.toStream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().to("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WordsWithCountsTopic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",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Produced.with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Serdes.String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(),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Serdes.Long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()));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 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KafkaStreams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streams = new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KafkaStreams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builder.build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(),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streams.start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</p:txBody>
      </p:sp>
      <p:sp>
        <p:nvSpPr>
          <p:cNvPr id="17" name="Left Arrow 16"/>
          <p:cNvSpPr/>
          <p:nvPr/>
        </p:nvSpPr>
        <p:spPr bwMode="auto">
          <a:xfrm rot="2568557">
            <a:off x="4175928" y="2573677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 rot="21359004">
            <a:off x="4888847" y="3078951"/>
            <a:ext cx="3356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Cut out the middleman!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77212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 animBg="1"/>
      <p:bldP spid="18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45720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 hate this too.)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144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l-GR" sz="24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κ</a:t>
            </a:r>
            <a:endParaRPr lang="en-US" sz="24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4436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6900"/>
            <a:ext cx="9144000" cy="5659473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Spark Structured Streaming Documentation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08668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Vision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61" y="1524000"/>
            <a:ext cx="7709839" cy="44958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382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>
                <a:solidFill>
                  <a:schemeClr val="bg1"/>
                </a:solidFill>
              </a:rPr>
              <a:t>https://</a:t>
            </a:r>
            <a:r>
              <a:rPr lang="en-US" sz="1000" b="0" dirty="0" err="1">
                <a:solidFill>
                  <a:schemeClr val="bg1"/>
                </a:solidFill>
              </a:rPr>
              <a:t>cloudplatform.googleblog.com</a:t>
            </a:r>
            <a:r>
              <a:rPr lang="en-US" sz="1000" b="0" dirty="0">
                <a:solidFill>
                  <a:schemeClr val="bg1"/>
                </a:solidFill>
              </a:rPr>
              <a:t>/2016/01/Dataflow-and-open-source-proposal-to-join-the-Apache-Incubator.html</a:t>
            </a:r>
          </a:p>
        </p:txBody>
      </p:sp>
    </p:spTree>
    <p:extLst>
      <p:ext uri="{BB962C8B-B14F-4D97-AF65-F5344CB8AC3E}">
        <p14:creationId xmlns:p14="http://schemas.microsoft.com/office/powerpoint/2010/main" val="81694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Bounded Datasets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52431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TextIO.Read.from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://your/input/"))   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 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MapElements.via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((KV&lt;String, Long&gt;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 -&gt;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wordCount.getKey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 + ": " +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wordCount.getValue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()))  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.apply(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TextIO.Write.to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gs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://your/output/"));</a:t>
            </a:r>
          </a:p>
        </p:txBody>
      </p:sp>
    </p:spTree>
    <p:extLst>
      <p:ext uri="{BB962C8B-B14F-4D97-AF65-F5344CB8AC3E}">
        <p14:creationId xmlns:p14="http://schemas.microsoft.com/office/powerpoint/2010/main" val="14404173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Processing Unbounded Datasets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200" y="1828800"/>
            <a:ext cx="8305800" cy="40318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Pipeline p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Pipeline.create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(options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p.apply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KafkaIO.read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("tweets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")</a:t>
            </a:r>
          </a:p>
          <a:p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withTimestampFn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(new 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TweetTimestampFunction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withWatermarkFn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kv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-&gt; </a:t>
            </a:r>
            <a:endParaRPr lang="en-US" b="0" dirty="0" smtClean="0">
              <a:solidFill>
                <a:schemeClr val="bg1">
                  <a:lumMod val="50000"/>
                  <a:lumOff val="50000"/>
                </a:schemeClr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      </a:t>
            </a:r>
            <a:r>
              <a:rPr lang="en-US" b="0" dirty="0" err="1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Instant.now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().minus(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(2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))))</a:t>
            </a:r>
            <a:endParaRPr lang="en-US" b="0" dirty="0">
              <a:solidFill>
                <a:schemeClr val="bg1">
                  <a:lumMod val="50000"/>
                  <a:lumOff val="50000"/>
                </a:schemeClr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Window.into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FixedWindows.of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70C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70C0"/>
                </a:solidFill>
                <a:latin typeface="Andale Mono"/>
                <a:cs typeface="Andale Mono"/>
              </a:rPr>
              <a:t>(2)))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triggering(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AtWatermark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()         </a:t>
            </a:r>
            <a:endParaRPr lang="en-US" b="0" dirty="0" smtClean="0">
              <a:solidFill>
                <a:srgbClr val="00B05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withEarlyFirings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AtPeriod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Duration.standardMinutes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        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 </a:t>
            </a:r>
          </a:p>
          <a:p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B050"/>
                </a:solidFill>
                <a:latin typeface="Andale Mono"/>
                <a:cs typeface="Andale Mono"/>
              </a:rPr>
              <a:t>       .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withLateFirings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B050"/>
                </a:solidFill>
                <a:latin typeface="Andale Mono"/>
                <a:cs typeface="Andale Mono"/>
              </a:rPr>
              <a:t>AtCount</a:t>
            </a:r>
            <a:r>
              <a:rPr lang="en-US" b="0" dirty="0">
                <a:solidFill>
                  <a:srgbClr val="00B050"/>
                </a:solidFill>
                <a:latin typeface="Andale Mono"/>
                <a:cs typeface="Andale Mono"/>
              </a:rPr>
              <a:t>(1)))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b="0" dirty="0" err="1">
                <a:solidFill>
                  <a:srgbClr val="FF0000"/>
                </a:solidFill>
                <a:latin typeface="Andale Mono"/>
                <a:cs typeface="Andale Mono"/>
              </a:rPr>
              <a:t>accumulatingAndRetractingFiredPanes</a:t>
            </a:r>
            <a:r>
              <a:rPr lang="en-US" b="0" dirty="0">
                <a:solidFill>
                  <a:srgbClr val="FF0000"/>
                </a:solidFill>
                <a:latin typeface="Andale Mono"/>
                <a:cs typeface="Andale Mono"/>
              </a:rPr>
              <a:t>()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FlatMapElements.via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Arrays.asList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word.split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("[^a-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zA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-Z']+"))))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Filter.by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((String word) -&gt;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word.isEmpty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Count.perElement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.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apply(</a:t>
            </a:r>
            <a:r>
              <a:rPr lang="en-US" b="0" dirty="0" err="1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KafkaIO.write</a:t>
            </a:r>
            <a:r>
              <a:rPr lang="en-US" b="0" dirty="0">
                <a:solidFill>
                  <a:schemeClr val="bg1">
                    <a:lumMod val="50000"/>
                    <a:lumOff val="50000"/>
                  </a:schemeClr>
                </a:solidFill>
                <a:latin typeface="Andale Mono"/>
                <a:cs typeface="Andale Mono"/>
              </a:rPr>
              <a:t>("counts"))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8200" y="5572780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Where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event time?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48200" y="58790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B050"/>
                </a:solidFill>
                <a:latin typeface="Gill Sans"/>
                <a:cs typeface="Gill Sans"/>
              </a:rPr>
              <a:t>When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in processing time?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8200" y="6183868"/>
            <a:ext cx="419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do refines relate?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58920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flickr</a:t>
            </a:r>
            <a:r>
              <a:rPr lang="en-US" sz="1000" b="0" dirty="0" smtClean="0"/>
              <a:t> (https</a:t>
            </a:r>
            <a:r>
              <a:rPr lang="en-US" sz="1000" b="0" dirty="0"/>
              <a:t>://</a:t>
            </a:r>
            <a:r>
              <a:rPr lang="en-US" sz="1000" b="0" dirty="0" err="1" smtClean="0"/>
              <a:t>www.flickr.com</a:t>
            </a:r>
            <a:r>
              <a:rPr lang="en-US" sz="1000" b="0" dirty="0" smtClean="0"/>
              <a:t>/photos/39414578@N03/16042029002)</a:t>
            </a:r>
          </a:p>
        </p:txBody>
      </p:sp>
    </p:spTree>
    <p:extLst>
      <p:ext uri="{BB962C8B-B14F-4D97-AF65-F5344CB8AC3E}">
        <p14:creationId xmlns:p14="http://schemas.microsoft.com/office/powerpoint/2010/main" val="15340997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01184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Spark Structured Streaming Documentation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444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76300"/>
            <a:ext cx="9144000" cy="508312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Spark Structured Streaming Documentation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88516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Interlude</a:t>
            </a:r>
            <a:endParaRPr lang="en-US" sz="36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084500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58166</TotalTime>
  <Words>2849</Words>
  <Application>Microsoft Macintosh PowerPoint</Application>
  <PresentationFormat>On-screen Show (4:3)</PresentationFormat>
  <Paragraphs>1188</Paragraphs>
  <Slides>63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0" baseType="lpstr">
      <vt:lpstr>Andale Mono</vt:lpstr>
      <vt:lpstr>Arial Black</vt:lpstr>
      <vt:lpstr>Gill Sans</vt:lpstr>
      <vt:lpstr>ＭＳ Ｐゴシック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12511</cp:revision>
  <dcterms:created xsi:type="dcterms:W3CDTF">2012-08-31T06:36:49Z</dcterms:created>
  <dcterms:modified xsi:type="dcterms:W3CDTF">2018-03-29T02:30:50Z</dcterms:modified>
  <cp:category/>
</cp:coreProperties>
</file>